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5"/>
  </p:notesMasterIdLst>
  <p:sldIdLst>
    <p:sldId id="313" r:id="rId3"/>
    <p:sldId id="327" r:id="rId4"/>
    <p:sldId id="328" r:id="rId5"/>
    <p:sldId id="337" r:id="rId6"/>
    <p:sldId id="329" r:id="rId7"/>
    <p:sldId id="325" r:id="rId8"/>
    <p:sldId id="330" r:id="rId9"/>
    <p:sldId id="332" r:id="rId10"/>
    <p:sldId id="333" r:id="rId11"/>
    <p:sldId id="339" r:id="rId12"/>
    <p:sldId id="334" r:id="rId13"/>
    <p:sldId id="32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25487A-8AE8-487E-9FC3-D0B1EB793BBC}">
  <a:tblStyle styleId="{DE25487A-8AE8-487E-9FC3-D0B1EB793B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F5089-B46D-B142-AB8C-6DA79115A8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C6557-DB7A-4445-ADF0-56AC9A067BA7}" type="pres">
      <dgm:prSet presAssocID="{80FF5089-B46D-B142-AB8C-6DA79115A8C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73F1938-FEE5-E94E-8576-65E9F2FFA17F}" type="presOf" srcId="{80FF5089-B46D-B142-AB8C-6DA79115A8C3}" destId="{2C2C6557-DB7A-4445-ADF0-56AC9A067B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50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308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2" name="Google Shape;8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590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9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667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2639" r="126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t="27432" b="53072"/>
          <a:stretch/>
        </p:blipFill>
        <p:spPr>
          <a:xfrm>
            <a:off x="0" y="5858933"/>
            <a:ext cx="12192000" cy="99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89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5F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843932"/>
            <a:ext cx="12192000" cy="10140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2"/>
          <p:cNvCxnSpPr/>
          <p:nvPr/>
        </p:nvCxnSpPr>
        <p:spPr>
          <a:xfrm>
            <a:off x="673100" y="1314680"/>
            <a:ext cx="1084580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docsourcing/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hyperlink" Target="https://t.me/DS_DocSourcing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nstagram.com/docsourcing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www.docsourcing.ru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ylpolina@yandex.ru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4CB6AB4-51DC-A34F-A707-28FB1AD9549D}"/>
              </a:ext>
            </a:extLst>
          </p:cNvPr>
          <p:cNvGraphicFramePr/>
          <p:nvPr/>
        </p:nvGraphicFramePr>
        <p:xfrm>
          <a:off x="3138425" y="212650"/>
          <a:ext cx="651992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Изображение выглядит как знак, легки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74CCF51-45FC-6D41-B68F-031E7CE66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9665" y="5873654"/>
            <a:ext cx="3512671" cy="1206372"/>
          </a:xfrm>
          <a:prstGeom prst="rect">
            <a:avLst/>
          </a:prstGeom>
        </p:spPr>
      </p:pic>
      <p:pic>
        <p:nvPicPr>
          <p:cNvPr id="1026" name="Picture 2" descr="Мероприятия ISDEF :: Ассоциация ISDEF">
            <a:extLst>
              <a:ext uri="{FF2B5EF4-FFF2-40B4-BE49-F238E27FC236}">
                <a16:creationId xmlns:a16="http://schemas.microsoft.com/office/drawing/2014/main" id="{8746350E-DBBE-4754-B0FD-4EA10FAE0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27102" r="4292" b="41228"/>
          <a:stretch/>
        </p:blipFill>
        <p:spPr bwMode="auto">
          <a:xfrm>
            <a:off x="9974610" y="6296840"/>
            <a:ext cx="199355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35;p22">
            <a:extLst>
              <a:ext uri="{FF2B5EF4-FFF2-40B4-BE49-F238E27FC236}">
                <a16:creationId xmlns:a16="http://schemas.microsoft.com/office/drawing/2014/main" id="{9D8035E6-9009-4B8F-A3BE-CB19D5F2DE49}"/>
              </a:ext>
            </a:extLst>
          </p:cNvPr>
          <p:cNvSpPr/>
          <p:nvPr/>
        </p:nvSpPr>
        <p:spPr>
          <a:xfrm>
            <a:off x="569852" y="2351567"/>
            <a:ext cx="11245932" cy="232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Оптимизация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ru-RU" sz="8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правления бизнесом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8C6C6-C3C8-F549-8D4C-6040856A258C}"/>
              </a:ext>
            </a:extLst>
          </p:cNvPr>
          <p:cNvSpPr txBox="1"/>
          <p:nvPr/>
        </p:nvSpPr>
        <p:spPr>
          <a:xfrm>
            <a:off x="10072206" y="1997624"/>
            <a:ext cx="20168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/>
              <a:t>Полина </a:t>
            </a:r>
            <a:r>
              <a:rPr lang="ru-RU" sz="1700" dirty="0" err="1"/>
              <a:t>Савилова</a:t>
            </a:r>
            <a:endParaRPr lang="ru-RU" sz="17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968362-ACD1-BE4B-9339-F38DD3077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5976" y="226422"/>
            <a:ext cx="1771064" cy="17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22BAEF63-DC18-4FA4-B187-D9C1EB0870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13320"/>
            <a:ext cx="12192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4800" b="1" dirty="0">
                <a:solidFill>
                  <a:srgbClr val="449189"/>
                </a:solidFill>
              </a:rPr>
              <a:t>Стадии развития управления знаниями</a:t>
            </a:r>
            <a:endParaRPr sz="48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AC40C-60DC-4BF7-9903-314A79CE3770}"/>
              </a:ext>
            </a:extLst>
          </p:cNvPr>
          <p:cNvSpPr txBox="1"/>
          <p:nvPr/>
        </p:nvSpPr>
        <p:spPr>
          <a:xfrm>
            <a:off x="379712" y="1707630"/>
            <a:ext cx="87473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  <a:cs typeface="Calibri" panose="020F0502020204030204" pitchFamily="34" charset="0"/>
              </a:rPr>
              <a:t>Стадия 1: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 Генерирование (что-либо узнали/поняли)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  <a:cs typeface="Calibri" panose="020F0502020204030204" pitchFamily="34" charset="0"/>
              </a:rPr>
              <a:t>Стадия 2: 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Оценка (определили ключевые моменты в облаке знаний)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  <a:cs typeface="Calibri" panose="020F0502020204030204" pitchFamily="34" charset="0"/>
              </a:rPr>
              <a:t>Стадия 3: 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Хранение (сформировали библиотеку и сохранили полученные знания в удобном формате)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  <a:cs typeface="Calibri" panose="020F0502020204030204" pitchFamily="34" charset="0"/>
              </a:rPr>
              <a:t>Стадия 4: 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Распределение (поделились знаниями с внешней аудиторией)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  <a:cs typeface="Calibri" panose="020F0502020204030204" pitchFamily="34" charset="0"/>
              </a:rPr>
              <a:t>Стадия 5: 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Контроль и управление  (расширяем библиотеку и обеспечиваем комфортное пользование ей). </a:t>
            </a:r>
          </a:p>
        </p:txBody>
      </p:sp>
      <p:pic>
        <p:nvPicPr>
          <p:cNvPr id="7" name="Picture 2" descr="Организационная культура в контексте управления знаниями">
            <a:extLst>
              <a:ext uri="{FF2B5EF4-FFF2-40B4-BE49-F238E27FC236}">
                <a16:creationId xmlns:a16="http://schemas.microsoft.com/office/drawing/2014/main" id="{64E6D88D-F30C-A74E-A7D4-9B30B8D4D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185" r="8222" b="5928"/>
          <a:stretch/>
        </p:blipFill>
        <p:spPr bwMode="auto">
          <a:xfrm>
            <a:off x="9414733" y="2209470"/>
            <a:ext cx="2397555" cy="21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2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006AF9D9-8700-4763-BFF2-B96F8368A7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648929"/>
            <a:ext cx="12192000" cy="49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3200" b="1" spc="-110" dirty="0">
                <a:solidFill>
                  <a:srgbClr val="449189"/>
                </a:solidFill>
              </a:rPr>
              <a:t>Может ли бизнес стимулировать развитие региона </a:t>
            </a:r>
            <a:br>
              <a:rPr lang="ru-RU" sz="3200" b="1" spc="-110" dirty="0">
                <a:solidFill>
                  <a:srgbClr val="449189"/>
                </a:solidFill>
              </a:rPr>
            </a:br>
            <a:r>
              <a:rPr lang="ru-RU" sz="3200" b="1" spc="-110" dirty="0">
                <a:solidFill>
                  <a:srgbClr val="449189"/>
                </a:solidFill>
              </a:rPr>
              <a:t>или общества в целом?</a:t>
            </a:r>
            <a:endParaRPr sz="3200" b="0" i="0" u="none" strike="noStrike" cap="none" spc="-110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9BA5FC-819D-4D0A-9D5B-272A79890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7" b="4373"/>
          <a:stretch/>
        </p:blipFill>
        <p:spPr>
          <a:xfrm>
            <a:off x="8321091" y="1468040"/>
            <a:ext cx="3008896" cy="3921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78258-151F-48E1-9502-2A9B53DC0C00}"/>
              </a:ext>
            </a:extLst>
          </p:cNvPr>
          <p:cNvSpPr txBox="1"/>
          <p:nvPr/>
        </p:nvSpPr>
        <p:spPr>
          <a:xfrm>
            <a:off x="619432" y="1690551"/>
            <a:ext cx="5850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623C0-0CEF-0640-84F2-92AE2FADE2D2}"/>
              </a:ext>
            </a:extLst>
          </p:cNvPr>
          <p:cNvSpPr txBox="1"/>
          <p:nvPr/>
        </p:nvSpPr>
        <p:spPr>
          <a:xfrm>
            <a:off x="3302598" y="2872292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Время для дискуссии</a:t>
            </a:r>
          </a:p>
        </p:txBody>
      </p:sp>
    </p:spTree>
    <p:extLst>
      <p:ext uri="{BB962C8B-B14F-4D97-AF65-F5344CB8AC3E}">
        <p14:creationId xmlns:p14="http://schemas.microsoft.com/office/powerpoint/2010/main" val="151389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9"/>
          <p:cNvSpPr txBox="1">
            <a:spLocks noGrp="1"/>
          </p:cNvSpPr>
          <p:nvPr>
            <p:ph type="ctrTitle"/>
          </p:nvPr>
        </p:nvSpPr>
        <p:spPr>
          <a:xfrm>
            <a:off x="978795" y="277230"/>
            <a:ext cx="10895526" cy="91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5500" b="1" i="0" u="none" strike="noStrike" cap="none">
                <a:solidFill>
                  <a:srgbClr val="449189"/>
                </a:solidFill>
                <a:latin typeface="Calibri"/>
                <a:ea typeface="Calibri"/>
                <a:cs typeface="Calibri"/>
                <a:sym typeface="Calibri"/>
              </a:rPr>
              <a:t>Всегда рады сотрудничеству!</a:t>
            </a:r>
            <a:endParaRPr sz="5500" b="0" i="0" u="none" strike="noStrike" cap="none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5" name="Google Shape;815;p89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6345" y="5900058"/>
            <a:ext cx="3464645" cy="1189877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89"/>
          <p:cNvSpPr/>
          <p:nvPr/>
        </p:nvSpPr>
        <p:spPr>
          <a:xfrm>
            <a:off x="5901825" y="1453675"/>
            <a:ext cx="57039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</a:rPr>
              <a:t>Генеральный директор </a:t>
            </a:r>
            <a:r>
              <a:rPr lang="ru-RU" sz="2000" dirty="0" err="1">
                <a:solidFill>
                  <a:schemeClr val="dk1"/>
                </a:solidFill>
              </a:rPr>
              <a:t>DocSourcing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Полина </a:t>
            </a:r>
            <a:r>
              <a:rPr lang="ru-RU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Савилова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u="sng" dirty="0">
                <a:solidFill>
                  <a:schemeClr val="hlink"/>
                </a:solidFill>
                <a:hlinkClick r:id="rId4"/>
              </a:rPr>
              <a:t>ylpolina@yandex.ru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endParaRPr sz="22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5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89"/>
          <p:cNvSpPr txBox="1"/>
          <p:nvPr/>
        </p:nvSpPr>
        <p:spPr>
          <a:xfrm>
            <a:off x="6754200" y="3241425"/>
            <a:ext cx="54150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>
                <a:solidFill>
                  <a:schemeClr val="hlink"/>
                </a:solidFill>
                <a:hlinkClick r:id="rId5"/>
              </a:rPr>
              <a:t>www.docsourcing.ru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>
                <a:solidFill>
                  <a:schemeClr val="hlink"/>
                </a:solidFill>
                <a:hlinkClick r:id="rId6"/>
              </a:rPr>
              <a:t>https://www.instagram.com/docsourcing/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>
                <a:solidFill>
                  <a:schemeClr val="hlink"/>
                </a:solidFill>
                <a:hlinkClick r:id="rId7"/>
              </a:rPr>
              <a:t>https://t.me/DS_DocSourcing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>
                <a:solidFill>
                  <a:schemeClr val="hlink"/>
                </a:solidFill>
                <a:hlinkClick r:id="rId8"/>
              </a:rPr>
              <a:t>https://www.facebook.com/groups/docsourcing</a:t>
            </a:r>
            <a:endParaRPr sz="1800" b="1" dirty="0"/>
          </a:p>
        </p:txBody>
      </p:sp>
      <p:pic>
        <p:nvPicPr>
          <p:cNvPr id="818" name="Google Shape;818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2204" y="1918455"/>
            <a:ext cx="5465421" cy="309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63845" y="4962974"/>
            <a:ext cx="277825" cy="2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63838" y="3855413"/>
            <a:ext cx="277825" cy="2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8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63850" y="3350637"/>
            <a:ext cx="277825" cy="27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8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63850" y="4409188"/>
            <a:ext cx="277825" cy="2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89"/>
          <p:cNvSpPr txBox="1"/>
          <p:nvPr/>
        </p:nvSpPr>
        <p:spPr>
          <a:xfrm>
            <a:off x="692625" y="4936852"/>
            <a:ext cx="54150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Источник: м/ф “</a:t>
            </a:r>
            <a:r>
              <a:rPr lang="ru-RU" sz="800" dirty="0" err="1">
                <a:solidFill>
                  <a:schemeClr val="dk1"/>
                </a:solidFill>
              </a:rPr>
              <a:t>Зверополис</a:t>
            </a:r>
            <a:r>
              <a:rPr lang="ru-RU" sz="800" dirty="0">
                <a:solidFill>
                  <a:schemeClr val="dk1"/>
                </a:solidFill>
              </a:rPr>
              <a:t>”, </a:t>
            </a:r>
            <a:r>
              <a:rPr lang="ru-RU" sz="800" dirty="0" err="1">
                <a:solidFill>
                  <a:schemeClr val="dk1"/>
                </a:solidFill>
              </a:rPr>
              <a:t>Walt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r>
              <a:rPr lang="ru-RU" sz="800" dirty="0" err="1">
                <a:solidFill>
                  <a:schemeClr val="dk1"/>
                </a:solidFill>
              </a:rPr>
              <a:t>Disney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r>
              <a:rPr lang="ru-RU" sz="800" dirty="0" err="1">
                <a:solidFill>
                  <a:schemeClr val="dk1"/>
                </a:solidFill>
              </a:rPr>
              <a:t>Pictures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endParaRPr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A9891A76-BAEC-4E65-BE14-649C9D305C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301811"/>
            <a:ext cx="12192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4000" b="1" dirty="0">
                <a:solidFill>
                  <a:srgbClr val="449189"/>
                </a:solidFill>
              </a:rPr>
              <a:t>Как привязать KPI каждого сотрудника к KPI всего бизнеса (и почему важно не жадничать)?</a:t>
            </a:r>
            <a:endParaRPr sz="40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7228C-B04E-4C3B-AAA2-67C010201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8" t="745" r="1741" b="2410"/>
          <a:stretch/>
        </p:blipFill>
        <p:spPr>
          <a:xfrm>
            <a:off x="8369441" y="1562547"/>
            <a:ext cx="3511120" cy="352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959E2-BC2C-4FAF-945C-B2DA1E4FCF81}"/>
              </a:ext>
            </a:extLst>
          </p:cNvPr>
          <p:cNvSpPr txBox="1"/>
          <p:nvPr/>
        </p:nvSpPr>
        <p:spPr>
          <a:xfrm>
            <a:off x="222828" y="1250797"/>
            <a:ext cx="81466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449189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449189"/>
                </a:solidFill>
                <a:latin typeface="+mn-lt"/>
                <a:cs typeface="Calibri" panose="020F0502020204030204" pitchFamily="34" charset="0"/>
              </a:rPr>
              <a:t>Научный менеджмент по Тейлору:</a:t>
            </a:r>
          </a:p>
          <a:p>
            <a:endParaRPr lang="ru-RU" sz="1800" b="1" dirty="0">
              <a:solidFill>
                <a:srgbClr val="449189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н</a:t>
            </a:r>
            <a:r>
              <a:rPr lang="ru-RU" sz="1800" b="0" i="0" dirty="0">
                <a:solidFill>
                  <a:srgbClr val="262626"/>
                </a:solidFill>
                <a:effectLst/>
                <a:latin typeface="+mn-lt"/>
                <a:cs typeface="Calibri" panose="020F0502020204030204" pitchFamily="34" charset="0"/>
              </a:rPr>
              <a:t>аиболее </a:t>
            </a:r>
            <a:r>
              <a:rPr lang="ru-RU" sz="1800" b="0" i="0" dirty="0" err="1">
                <a:solidFill>
                  <a:srgbClr val="262626"/>
                </a:solidFill>
                <a:effectLst/>
                <a:latin typeface="+mn-lt"/>
                <a:cs typeface="Calibri" panose="020F0502020204030204" pitchFamily="34" charset="0"/>
              </a:rPr>
              <a:t>эффективныи</a:t>
            </a:r>
            <a:r>
              <a:rPr lang="ru-RU" sz="1800" b="0" i="0" dirty="0">
                <a:solidFill>
                  <a:srgbClr val="262626"/>
                </a:solidFill>
                <a:effectLst/>
                <a:latin typeface="+mn-lt"/>
                <a:cs typeface="Calibri" panose="020F0502020204030204" pitchFamily="34" charset="0"/>
              </a:rPr>
              <a:t>̆ способ выполнения задачи должен быть разработан/рассчитан научно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rgbClr val="262626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р</a:t>
            </a:r>
            <a:r>
              <a:rPr lang="ru-RU" sz="1800" b="0" i="0" dirty="0">
                <a:solidFill>
                  <a:srgbClr val="262626"/>
                </a:solidFill>
                <a:effectLst/>
                <a:latin typeface="+mn-lt"/>
                <a:cs typeface="Calibri" panose="020F0502020204030204" pitchFamily="34" charset="0"/>
              </a:rPr>
              <a:t>аботники должны быть тщательно отобраны и обучены выполнять работу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rgbClr val="262626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р</a:t>
            </a:r>
            <a:r>
              <a:rPr lang="ru-RU" sz="1800" b="0" i="0" dirty="0">
                <a:solidFill>
                  <a:srgbClr val="262626"/>
                </a:solidFill>
                <a:effectLst/>
                <a:latin typeface="+mn-lt"/>
                <a:cs typeface="Calibri" panose="020F0502020204030204" pitchFamily="34" charset="0"/>
              </a:rPr>
              <a:t>аботники должны выполнять свою работу под пристальным наблюдением и контролем руководства и получать премию за выполнение именно того, что от них требуется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rgbClr val="262626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р</a:t>
            </a:r>
            <a:r>
              <a:rPr lang="ru-RU" sz="1800" b="0" i="0" dirty="0">
                <a:solidFill>
                  <a:srgbClr val="262626"/>
                </a:solidFill>
                <a:effectLst/>
                <a:latin typeface="+mn-lt"/>
                <a:cs typeface="Calibri" panose="020F0502020204030204" pitchFamily="34" charset="0"/>
              </a:rPr>
              <a:t>уководство ответственно за планирование и  детализацию регламентов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262626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endParaRPr lang="ru-RU" sz="1800" dirty="0">
              <a:solidFill>
                <a:srgbClr val="262626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3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28C479D5-514E-4A0D-8DC7-EFE7318136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576" y="-34846"/>
            <a:ext cx="12192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3800" b="1" dirty="0">
                <a:solidFill>
                  <a:srgbClr val="449189"/>
                </a:solidFill>
              </a:rPr>
              <a:t>Почему руководитель может тормозить рост бизнеса? </a:t>
            </a:r>
            <a:endParaRPr sz="38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7865C-F3C0-4888-A233-71310C7A0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64" y="1554664"/>
            <a:ext cx="3050905" cy="3045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BAC0B-3802-4275-A3C8-55B0694D59CE}"/>
              </a:ext>
            </a:extLst>
          </p:cNvPr>
          <p:cNvSpPr txBox="1"/>
          <p:nvPr/>
        </p:nvSpPr>
        <p:spPr>
          <a:xfrm>
            <a:off x="365760" y="1300798"/>
            <a:ext cx="804957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страх делегировать полномочия: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никто не сможет сделать эту работу так хорошо, как я, а если сможет – рискую воспитать конкурента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неуверенность в себе, синдром самозванца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неуверенность в команде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(«Мы никогда не решали такие сложные задачи, у нас ничего не получится») или команды – в руководителе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пассивное поведение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с потенциальными клиентами/партнёрами: «Если им надо – все равно придут, я не буду за ними бегать» и </a:t>
            </a:r>
            <a:r>
              <a:rPr lang="ru-RU" sz="1600" b="1" dirty="0">
                <a:latin typeface="+mn-lt"/>
                <a:cs typeface="Calibri" panose="020F0502020204030204" pitchFamily="34" charset="0"/>
              </a:rPr>
              <a:t>несоблюдение элементарной бизнес-этики: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«Я буду делать так, как мне удобно!»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плохая организация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 внутренних и внешних бизнес-процессов</a:t>
            </a:r>
          </a:p>
          <a:p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самоустанавливающиеся финансовые барьеры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(связаны с установками, неадекватно пессимистично оценивают финансовый потенциал, тормозят индексацию)</a:t>
            </a:r>
          </a:p>
        </p:txBody>
      </p:sp>
    </p:spTree>
    <p:extLst>
      <p:ext uri="{BB962C8B-B14F-4D97-AF65-F5344CB8AC3E}">
        <p14:creationId xmlns:p14="http://schemas.microsoft.com/office/powerpoint/2010/main" val="423483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28C479D5-514E-4A0D-8DC7-EFE7318136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57138"/>
            <a:ext cx="12192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4400" b="1" dirty="0">
                <a:solidFill>
                  <a:srgbClr val="449189"/>
                </a:solidFill>
              </a:rPr>
              <a:t>Как это прорабатывается?</a:t>
            </a:r>
            <a:endParaRPr sz="44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63714-758A-4BF1-AEAB-DAF659C33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289" y="1877239"/>
            <a:ext cx="4844527" cy="2722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2A93D-A120-2F49-A664-08D153F8E7E1}"/>
              </a:ext>
            </a:extLst>
          </p:cNvPr>
          <p:cNvSpPr txBox="1"/>
          <p:nvPr/>
        </p:nvSpPr>
        <p:spPr>
          <a:xfrm>
            <a:off x="437638" y="1149994"/>
            <a:ext cx="65440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latin typeface="+mn-lt"/>
                <a:cs typeface="Calibri" panose="020F0502020204030204" pitchFamily="34" charset="0"/>
              </a:rPr>
              <a:t>компетентная лояльная команда, скорость доверия</a:t>
            </a:r>
          </a:p>
          <a:p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latin typeface="+mn-lt"/>
                <a:cs typeface="Calibri" panose="020F0502020204030204" pitchFamily="34" charset="0"/>
              </a:rPr>
              <a:t>Постоянное обучение, стремление к саморазвитию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1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latin typeface="+mn-lt"/>
                <a:cs typeface="Calibri" panose="020F0502020204030204" pitchFamily="34" charset="0"/>
              </a:rPr>
              <a:t>Главная 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(не единственная) </a:t>
            </a:r>
            <a:r>
              <a:rPr lang="ru-RU" sz="1800" b="1" dirty="0">
                <a:latin typeface="+mn-lt"/>
                <a:cs typeface="Calibri" panose="020F0502020204030204" pitchFamily="34" charset="0"/>
              </a:rPr>
              <a:t>мотивация в бизнесе – увеличение прибыли, 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иначе всё развалится </a:t>
            </a:r>
          </a:p>
          <a:p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latin typeface="+mn-lt"/>
                <a:cs typeface="Calibri" panose="020F0502020204030204" pitchFamily="34" charset="0"/>
              </a:rPr>
              <a:t>использование инструментов 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для оптимизации работы как коллектива, так и себя лично (</a:t>
            </a:r>
            <a:r>
              <a:rPr lang="en-US" sz="1800" dirty="0">
                <a:latin typeface="+mn-lt"/>
                <a:cs typeface="Calibri" panose="020F0502020204030204" pitchFamily="34" charset="0"/>
              </a:rPr>
              <a:t>ERP, CRM, 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календари, планеры, </a:t>
            </a:r>
            <a:r>
              <a:rPr lang="ru-RU" sz="1800" dirty="0" err="1">
                <a:latin typeface="+mn-lt"/>
                <a:cs typeface="Calibri" panose="020F0502020204030204" pitchFamily="34" charset="0"/>
              </a:rPr>
              <a:t>трекеры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и проч.)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cs typeface="Calibri" panose="020F0502020204030204" pitchFamily="34" charset="0"/>
              </a:rPr>
              <a:t>В случае сильного влияния личных установок </a:t>
            </a:r>
            <a:r>
              <a:rPr lang="ru-RU" sz="1800" b="1" dirty="0">
                <a:cs typeface="Calibri" panose="020F0502020204030204" pitchFamily="34" charset="0"/>
              </a:rPr>
              <a:t>– признать наличие проблем </a:t>
            </a:r>
            <a:r>
              <a:rPr lang="ru-RU" sz="1800" dirty="0">
                <a:cs typeface="Calibri" panose="020F0502020204030204" pitchFamily="34" charset="0"/>
              </a:rPr>
              <a:t>и обратиться к психологу</a:t>
            </a:r>
            <a:endParaRPr lang="ru-RU" sz="1800" b="1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1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4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484EE17A-1616-479D-BD5E-2975F176B3D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686697" y="-14288"/>
            <a:ext cx="13565393" cy="120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3400" b="1" dirty="0">
                <a:solidFill>
                  <a:srgbClr val="449189"/>
                </a:solidFill>
              </a:rPr>
              <a:t>Почему инвесторы всегда вкладывают в команду?</a:t>
            </a:r>
            <a:br>
              <a:rPr lang="ru-RU" sz="3400" b="1" dirty="0">
                <a:solidFill>
                  <a:srgbClr val="449189"/>
                </a:solidFill>
              </a:rPr>
            </a:br>
            <a:r>
              <a:rPr lang="ru-RU" sz="3400" b="1" dirty="0">
                <a:solidFill>
                  <a:srgbClr val="449189"/>
                </a:solidFill>
              </a:rPr>
              <a:t>Как грамотно инвестировать в рост собственного бизнеса?</a:t>
            </a:r>
            <a:endParaRPr sz="34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0C566-A943-4682-8F7F-7C0362560A05}"/>
              </a:ext>
            </a:extLst>
          </p:cNvPr>
          <p:cNvSpPr txBox="1"/>
          <p:nvPr/>
        </p:nvSpPr>
        <p:spPr>
          <a:xfrm>
            <a:off x="619432" y="1533515"/>
            <a:ext cx="680229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cs typeface="Calibri" panose="020F0502020204030204" pitchFamily="34" charset="0"/>
              </a:rPr>
              <a:t>грамотная команда не будет тормозить развитие сотрудничества, с ней можно построить </a:t>
            </a:r>
            <a:r>
              <a:rPr lang="ru-RU" sz="1800" b="1" dirty="0">
                <a:latin typeface="+mn-lt"/>
                <a:cs typeface="Calibri" panose="020F0502020204030204" pitchFamily="34" charset="0"/>
              </a:rPr>
              <a:t>конструктивное взаимодействие 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(коммуникация, финансы, документооборот)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cs typeface="Calibri" panose="020F0502020204030204" pitchFamily="34" charset="0"/>
              </a:rPr>
              <a:t>грамотная команда </a:t>
            </a:r>
            <a:r>
              <a:rPr lang="ru-RU" sz="1800" b="1" dirty="0">
                <a:latin typeface="+mn-lt"/>
                <a:cs typeface="Calibri" panose="020F0502020204030204" pitchFamily="34" charset="0"/>
              </a:rPr>
              <a:t>легко адаптируется к любым изменениям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- не впадает в панику, не устраивает истерики (принятие критики, готовность к новому опыту и смене вектора развития)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cs typeface="Calibri" panose="020F0502020204030204" pitchFamily="34" charset="0"/>
              </a:rPr>
              <a:t>грамотная команда </a:t>
            </a:r>
            <a:r>
              <a:rPr lang="ru-RU" sz="1800" b="1" dirty="0">
                <a:latin typeface="+mn-lt"/>
                <a:cs typeface="Calibri" panose="020F0502020204030204" pitchFamily="34" charset="0"/>
              </a:rPr>
              <a:t>не пытается строить иллюзии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(адекватно оценивает долю рынка, потенциал продукта и его конкурентоспособность)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cs typeface="Calibri" panose="020F0502020204030204" pitchFamily="34" charset="0"/>
              </a:rPr>
              <a:t>Опционы (могут быть эмоциональными)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242" name="Picture 2" descr="ᐈ Иконка человек идет векторные картинки, иллюстрации человек идет вверх по  лестнице | скачать на Depositphotos®">
            <a:extLst>
              <a:ext uri="{FF2B5EF4-FFF2-40B4-BE49-F238E27FC236}">
                <a16:creationId xmlns:a16="http://schemas.microsoft.com/office/drawing/2014/main" id="{F7516551-6A17-4C64-99D5-B08AA91F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0" y="1665928"/>
            <a:ext cx="4150838" cy="28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0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2;p74">
            <a:extLst>
              <a:ext uri="{FF2B5EF4-FFF2-40B4-BE49-F238E27FC236}">
                <a16:creationId xmlns:a16="http://schemas.microsoft.com/office/drawing/2014/main" id="{2D2A1224-C67D-4B48-8A9B-6FCB8FD4BF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5806" y="272314"/>
            <a:ext cx="1171022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4000" b="1" dirty="0">
                <a:solidFill>
                  <a:srgbClr val="449189"/>
                </a:solidFill>
              </a:rPr>
              <a:t>Как просто и без бюрократии регламентировать процессы в компании?</a:t>
            </a:r>
            <a:endParaRPr sz="40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57DEF-D6BC-445B-8C01-AACD67B69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62" y="1698211"/>
            <a:ext cx="4182016" cy="2658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D500B-A67E-468F-BE52-4FCEC643E643}"/>
              </a:ext>
            </a:extLst>
          </p:cNvPr>
          <p:cNvSpPr txBox="1"/>
          <p:nvPr/>
        </p:nvSpPr>
        <p:spPr>
          <a:xfrm>
            <a:off x="245807" y="1512421"/>
            <a:ext cx="678969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идентифицировать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основные процессы/действия/задачи, которые нуждаются в регламенте (пример: оказание услуг, документооборот, финансовые ресурсы и проч.)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сформировать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«базу знаний»: набор регламентирующих документов (в том числе методических рекомендаций) с детальной  информацией по работе над каждым процессом/действием/задачей. Все документы должны быть максимально краткими и простыми для понимания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обеспечить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 доступ всех сотрудников компании к релевантным их работе документам, доказать целесообразность на деле (выучив слово, реже лезешь в словарь)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n-lt"/>
                <a:cs typeface="Calibri" panose="020F0502020204030204" pitchFamily="34" charset="0"/>
              </a:rPr>
              <a:t>расширять и обновлять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«базу знаний» по мере необходимости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Calibri" panose="020F0502020204030204" pitchFamily="34" charset="0"/>
              </a:rPr>
              <a:t>Стимулировать инициативы команды по развитию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21217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6321A6F8-461B-40E8-9DE6-E41861142A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4632" y="234173"/>
            <a:ext cx="11562735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4000" b="1" dirty="0">
                <a:solidFill>
                  <a:srgbClr val="449189"/>
                </a:solidFill>
              </a:rPr>
              <a:t>Написать инструкцию или поменять мышление</a:t>
            </a:r>
            <a:endParaRPr sz="40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1C3A7-5BFE-439B-A92B-E4C1C1D21416}"/>
              </a:ext>
            </a:extLst>
          </p:cNvPr>
          <p:cNvSpPr txBox="1"/>
          <p:nvPr/>
        </p:nvSpPr>
        <p:spPr>
          <a:xfrm>
            <a:off x="916588" y="1772207"/>
            <a:ext cx="5612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" panose="020F0502020204030204" pitchFamily="34" charset="0"/>
              </a:rPr>
              <a:t>Важно всё))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Почему неудобный гений хуже удобного хорошего специалиста и как грамотно работать с первым?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Что делать если сотрудник не вписывается в общие регламенты?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Что делать, если сотрудник «перерос» (и чего не делать)?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A5370D-1197-9244-A4A4-B00695E8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685" y="1473647"/>
            <a:ext cx="3745058" cy="37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4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045678A4-91D8-4789-B8F4-85CE4BF145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1256" y="266384"/>
            <a:ext cx="11483439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3200" b="1" spc="-60" dirty="0">
                <a:solidFill>
                  <a:srgbClr val="449189"/>
                </a:solidFill>
              </a:rPr>
              <a:t>Микроэкономика должности</a:t>
            </a:r>
            <a:endParaRPr lang="ru-RU" sz="3200" b="0" i="0" u="none" strike="noStrike" cap="none" spc="-60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B901F-FA3A-49AF-8A94-7A54B8121907}"/>
              </a:ext>
            </a:extLst>
          </p:cNvPr>
          <p:cNvSpPr txBox="1"/>
          <p:nvPr/>
        </p:nvSpPr>
        <p:spPr>
          <a:xfrm>
            <a:off x="649914" y="1479305"/>
            <a:ext cx="703676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" panose="020F0502020204030204" pitchFamily="34" charset="0"/>
              </a:rPr>
              <a:t>почему </a:t>
            </a:r>
            <a:r>
              <a:rPr lang="ru-RU" sz="2000" dirty="0" err="1">
                <a:latin typeface="+mn-lt"/>
                <a:cs typeface="Calibri" panose="020F0502020204030204" pitchFamily="34" charset="0"/>
              </a:rPr>
              <a:t>продажник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 должен со смаком тратить, а </a:t>
            </a:r>
            <a:r>
              <a:rPr lang="ru-RU" sz="2000" dirty="0" err="1">
                <a:latin typeface="+mn-lt"/>
                <a:cs typeface="Calibri" panose="020F0502020204030204" pitchFamily="34" charset="0"/>
              </a:rPr>
              <a:t>продакт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 - </a:t>
            </a:r>
            <a:r>
              <a:rPr lang="ru-RU" sz="2000" dirty="0" err="1">
                <a:latin typeface="+mn-lt"/>
                <a:cs typeface="Calibri" panose="020F0502020204030204" pitchFamily="34" charset="0"/>
              </a:rPr>
              <a:t>фанатеть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 от презентаций </a:t>
            </a:r>
            <a:r>
              <a:rPr lang="ru-RU" sz="2000" dirty="0" err="1">
                <a:latin typeface="+mn-lt"/>
                <a:cs typeface="Calibri" panose="020F0502020204030204" pitchFamily="34" charset="0"/>
              </a:rPr>
              <a:t>Apple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? </a:t>
            </a:r>
          </a:p>
          <a:p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" panose="020F0502020204030204" pitchFamily="34" charset="0"/>
              </a:rPr>
              <a:t>Только тот, кто умеет подчиняться, может стать хорошим руководителем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" panose="020F0502020204030204" pitchFamily="34" charset="0"/>
              </a:rPr>
              <a:t>Ёмкость– Универсальность - Глубина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KPI 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должен быть связан не только с финансовыми показателями, но и с личными интересами (когда работа = самореализация)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" panose="020F0502020204030204" pitchFamily="34" charset="0"/>
              </a:rPr>
              <a:t>Эффект </a:t>
            </a:r>
            <a:r>
              <a:rPr lang="ru-RU" sz="2000" dirty="0" err="1">
                <a:latin typeface="+mn-lt"/>
                <a:cs typeface="Calibri" panose="020F0502020204030204" pitchFamily="34" charset="0"/>
              </a:rPr>
              <a:t>Данинга-Крюгера</a:t>
            </a:r>
            <a:endParaRPr lang="ru-RU" sz="20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26" name="Picture 2" descr="Самые странные устройства Apple. iPhone 11 — не худшее, что делала компания">
            <a:extLst>
              <a:ext uri="{FF2B5EF4-FFF2-40B4-BE49-F238E27FC236}">
                <a16:creationId xmlns:a16="http://schemas.microsoft.com/office/drawing/2014/main" id="{E8686D24-171F-49B9-A61F-0019D1819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318"/>
          <a:stretch/>
        </p:blipFill>
        <p:spPr bwMode="auto">
          <a:xfrm>
            <a:off x="7585773" y="1656554"/>
            <a:ext cx="4214505" cy="31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0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descr="Изображение выглядит как знак, легкий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102" y="5873654"/>
            <a:ext cx="3512671" cy="12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2;p74">
            <a:extLst>
              <a:ext uri="{FF2B5EF4-FFF2-40B4-BE49-F238E27FC236}">
                <a16:creationId xmlns:a16="http://schemas.microsoft.com/office/drawing/2014/main" id="{22BAEF63-DC18-4FA4-B187-D9C1EB0870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91978"/>
            <a:ext cx="12192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7B899"/>
              </a:buClr>
              <a:buSzPts val="1400"/>
              <a:buFont typeface="Calibri"/>
              <a:buNone/>
            </a:pPr>
            <a:r>
              <a:rPr lang="ru-RU" sz="4000" b="1" dirty="0">
                <a:solidFill>
                  <a:srgbClr val="449189"/>
                </a:solidFill>
              </a:rPr>
              <a:t>Инструменты управления знаниями: от CRM до корпоративной библиотеки </a:t>
            </a:r>
            <a:endParaRPr sz="4000" b="0" i="0" u="none" strike="noStrike" cap="none" dirty="0">
              <a:solidFill>
                <a:srgbClr val="449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4D3152-11B7-4767-AAC9-0758F0BAF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247" y="1399769"/>
            <a:ext cx="3963019" cy="4198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93CE9-2552-4C74-9B20-5A250B856E01}"/>
              </a:ext>
            </a:extLst>
          </p:cNvPr>
          <p:cNvSpPr txBox="1"/>
          <p:nvPr/>
        </p:nvSpPr>
        <p:spPr>
          <a:xfrm>
            <a:off x="415967" y="1399769"/>
            <a:ext cx="75982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latin typeface="+mn-lt"/>
                <a:cs typeface="Calibri" panose="020F0502020204030204" pitchFamily="34" charset="0"/>
              </a:rPr>
              <a:t>организационное научение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- процесс приобретения знаний и повышения эффективности работы </a:t>
            </a:r>
          </a:p>
          <a:p>
            <a:pPr>
              <a:spcAft>
                <a:spcPts val="600"/>
              </a:spcAft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cs typeface="Calibri" panose="020F0502020204030204" pitchFamily="34" charset="0"/>
              </a:rPr>
              <a:t>обучающаяся организация </a:t>
            </a:r>
            <a:r>
              <a:rPr lang="ru-RU" sz="1800" b="1" dirty="0">
                <a:latin typeface="+mn-lt"/>
                <a:cs typeface="Calibri" panose="020F0502020204030204" pitchFamily="34" charset="0"/>
              </a:rPr>
              <a:t>умеет создавать, приобретать и распространять знания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и изменять свое поведение в соответствии с новой информацией, оригинальными мнениями и современными моделями мышления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cs typeface="Calibri" panose="020F0502020204030204" pitchFamily="34" charset="0"/>
              </a:rPr>
              <a:t>суть такой организации - </a:t>
            </a:r>
            <a:r>
              <a:rPr lang="ru-RU" sz="1800" b="1" dirty="0">
                <a:latin typeface="+mn-lt"/>
                <a:cs typeface="Calibri" panose="020F0502020204030204" pitchFamily="34" charset="0"/>
              </a:rPr>
              <a:t>в  наращивании потенциала гибкости, изменчивости, адаптивности. 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Обучающаяся организация ставит перед собой не только цель достижения нужного результата, но и обучение в процессе решения задачи, благодаря чему знания являются групповым, а не индивидуальным достоянием. </a:t>
            </a:r>
          </a:p>
        </p:txBody>
      </p:sp>
    </p:spTree>
    <p:extLst>
      <p:ext uri="{BB962C8B-B14F-4D97-AF65-F5344CB8AC3E}">
        <p14:creationId xmlns:p14="http://schemas.microsoft.com/office/powerpoint/2010/main" val="162626246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805</Words>
  <Application>Microsoft Macintosh PowerPoint</Application>
  <PresentationFormat>Широкоэкранный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Специальное оформление</vt:lpstr>
      <vt:lpstr>1_Специальное оформление</vt:lpstr>
      <vt:lpstr>Презентация PowerPoint</vt:lpstr>
      <vt:lpstr>Как привязать KPI каждого сотрудника к KPI всего бизнеса (и почему важно не жадничать)?</vt:lpstr>
      <vt:lpstr>Почему руководитель может тормозить рост бизнеса? </vt:lpstr>
      <vt:lpstr>Как это прорабатывается?</vt:lpstr>
      <vt:lpstr>Почему инвесторы всегда вкладывают в команду? Как грамотно инвестировать в рост собственного бизнеса?</vt:lpstr>
      <vt:lpstr>Как просто и без бюрократии регламентировать процессы в компании?</vt:lpstr>
      <vt:lpstr>Написать инструкцию или поменять мышление</vt:lpstr>
      <vt:lpstr>Микроэкономика должности</vt:lpstr>
      <vt:lpstr>Инструменты управления знаниями: от CRM до корпоративной библиотеки </vt:lpstr>
      <vt:lpstr>Стадии развития управления знаниями</vt:lpstr>
      <vt:lpstr>Может ли бизнес стимулировать развитие региона  или общества в целом?</vt:lpstr>
      <vt:lpstr>Всегда рады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Microsoft Office User</cp:lastModifiedBy>
  <cp:revision>54</cp:revision>
  <dcterms:modified xsi:type="dcterms:W3CDTF">2021-04-16T13:41:19Z</dcterms:modified>
</cp:coreProperties>
</file>